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1" r:id="rId1"/>
    <p:sldMasterId id="2147483773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94" r:id="rId9"/>
    <p:sldId id="295" r:id="rId10"/>
    <p:sldId id="261" r:id="rId11"/>
    <p:sldId id="263" r:id="rId12"/>
    <p:sldId id="264" r:id="rId13"/>
    <p:sldId id="265" r:id="rId14"/>
    <p:sldId id="296" r:id="rId15"/>
    <p:sldId id="297" r:id="rId16"/>
    <p:sldId id="298" r:id="rId17"/>
    <p:sldId id="299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86" r:id="rId26"/>
    <p:sldId id="274" r:id="rId27"/>
    <p:sldId id="275" r:id="rId28"/>
    <p:sldId id="27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4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32BC"/>
    <a:srgbClr val="F2D927"/>
    <a:srgbClr val="7E3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2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2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597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597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59026E0-37EA-4481-BADE-770D90CBF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84491-A0D5-481A-AA95-DB2451606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BE88F-B2FD-4E38-A82C-B066F6733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976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976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F64E6-35F0-4BE1-8E3D-0A445C17F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251E9-305A-4504-9B09-9162947AE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DDD67-5732-4920-BEF2-A6F096FB7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ADC4-65AE-45DD-936D-136F10858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12A39-CEB2-4079-BB4E-58B52A2BE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70C6F-0CAE-46F8-A251-1FAD93221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08915-DADF-4D38-BACE-2FEC87D4E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19ECB-F69D-462A-8DC2-ABA965A8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DC41F-DCC4-4803-A8B8-C2286BB01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479F7-14E9-4C2A-84C3-693500CAF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AEE29-0592-4826-A18A-7BCAA0AEB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D89C2-B297-4CE1-923A-9388C5E66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F64E6-D038-4BB7-9F41-29DA94436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AD177-63F3-4D32-9DAC-33FD2C52B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7AC4-BAEF-436F-97DF-921990434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48EEE-3F6D-4A40-8804-7751C5ABB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7CAFD-8C5F-4CAB-A6E2-B3E3BD773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324C5-4190-404D-843E-255E928B1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8EAE5-C909-44AA-8742-54C6EE8C0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" name="Freeform 4"/>
              <p:cNvSpPr>
                <a:spLocks/>
              </p:cNvSpPr>
              <p:nvPr/>
            </p:nvSpPr>
            <p:spPr bwMode="ltGray">
              <a:xfrm rot="-5400000">
                <a:off x="2556" y="-991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 rot="-5400000">
                <a:off x="978" y="1670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 rot="-5400000">
                <a:off x="-61" y="175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ltGray">
              <a:xfrm rot="-5400000">
                <a:off x="440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ltGray">
              <a:xfrm rot="-5400000">
                <a:off x="154" y="1728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 rot="-5400000">
                <a:off x="3205" y="1663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ltGray">
              <a:xfrm rot="-5400000">
                <a:off x="2549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ltGray">
              <a:xfrm rot="-5400000">
                <a:off x="2041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ltGray">
              <a:xfrm rot="-5400000">
                <a:off x="4074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ltGray">
              <a:xfrm rot="-5400000">
                <a:off x="3729" y="1666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ltGray">
              <a:xfrm rot="-5400000">
                <a:off x="4576" y="1745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ltGray">
              <a:xfrm>
                <a:off x="5469" y="1560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ltGray">
              <a:xfrm rot="-5400000">
                <a:off x="5078" y="1690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ltGray">
              <a:xfrm rot="-5400000">
                <a:off x="4791" y="1717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47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F04CF2E6-74E6-4DCA-86DC-847BCF927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58723" name="Rectangle 3"/>
            <p:cNvSpPr>
              <a:spLocks noChangeArrowheads="1"/>
            </p:cNvSpPr>
            <p:nvPr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24" name="Rectangle 4"/>
            <p:cNvSpPr>
              <a:spLocks noChangeArrowheads="1"/>
            </p:cNvSpPr>
            <p:nvPr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25" name="Rectangle 5"/>
            <p:cNvSpPr>
              <a:spLocks noChangeArrowheads="1"/>
            </p:cNvSpPr>
            <p:nvPr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26" name="Rectangle 6"/>
            <p:cNvSpPr>
              <a:spLocks noChangeArrowheads="1"/>
            </p:cNvSpPr>
            <p:nvPr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27" name="Rectangle 7"/>
            <p:cNvSpPr>
              <a:spLocks noChangeArrowheads="1"/>
            </p:cNvSpPr>
            <p:nvPr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28" name="Rectangle 8"/>
            <p:cNvSpPr>
              <a:spLocks noChangeArrowheads="1"/>
            </p:cNvSpPr>
            <p:nvPr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29" name="Rectangle 9"/>
            <p:cNvSpPr>
              <a:spLocks noChangeArrowheads="1"/>
            </p:cNvSpPr>
            <p:nvPr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30" name="Rectangle 10"/>
            <p:cNvSpPr>
              <a:spLocks noChangeArrowheads="1"/>
            </p:cNvSpPr>
            <p:nvPr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31" name="Rectangle 11"/>
            <p:cNvSpPr>
              <a:spLocks noChangeArrowheads="1"/>
            </p:cNvSpPr>
            <p:nvPr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32" name="Rectangle 12"/>
            <p:cNvSpPr>
              <a:spLocks noChangeArrowheads="1"/>
            </p:cNvSpPr>
            <p:nvPr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33" name="Rectangle 13"/>
            <p:cNvSpPr>
              <a:spLocks noChangeArrowheads="1"/>
            </p:cNvSpPr>
            <p:nvPr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34" name="Rectangle 14"/>
            <p:cNvSpPr>
              <a:spLocks noChangeArrowheads="1"/>
            </p:cNvSpPr>
            <p:nvPr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35" name="Rectangle 15"/>
            <p:cNvSpPr>
              <a:spLocks noChangeArrowheads="1"/>
            </p:cNvSpPr>
            <p:nvPr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36" name="Rectangle 16"/>
            <p:cNvSpPr>
              <a:spLocks noChangeArrowheads="1"/>
            </p:cNvSpPr>
            <p:nvPr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37" name="Rectangle 17"/>
            <p:cNvSpPr>
              <a:spLocks noChangeArrowheads="1"/>
            </p:cNvSpPr>
            <p:nvPr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38" name="Rectangle 18"/>
            <p:cNvSpPr>
              <a:spLocks noChangeArrowheads="1"/>
            </p:cNvSpPr>
            <p:nvPr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39" name="Rectangle 19"/>
            <p:cNvSpPr>
              <a:spLocks noChangeArrowheads="1"/>
            </p:cNvSpPr>
            <p:nvPr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40" name="Rectangle 20"/>
            <p:cNvSpPr>
              <a:spLocks noChangeArrowheads="1"/>
            </p:cNvSpPr>
            <p:nvPr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41" name="Rectangle 21"/>
            <p:cNvSpPr>
              <a:spLocks noChangeArrowheads="1"/>
            </p:cNvSpPr>
            <p:nvPr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42" name="Freeform 22"/>
            <p:cNvSpPr>
              <a:spLocks/>
            </p:cNvSpPr>
            <p:nvPr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743" name="Freeform 23"/>
            <p:cNvSpPr>
              <a:spLocks/>
            </p:cNvSpPr>
            <p:nvPr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874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874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874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4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F28D4FE-6EDC-4511-A234-BB2811385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874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7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8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sz="4800" smtClean="0">
                <a:solidFill>
                  <a:srgbClr val="F2D927"/>
                </a:solidFill>
                <a:latin typeface="Textile" charset="0"/>
              </a:rPr>
              <a:t>Los artículos definidos e indefinidos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dirty="0" err="1" smtClean="0">
                <a:solidFill>
                  <a:schemeClr val="bg2"/>
                </a:solidFill>
                <a:latin typeface="Textile" charset="0"/>
              </a:rPr>
              <a:t>Español</a:t>
            </a:r>
            <a:r>
              <a:rPr lang="en-US" dirty="0" smtClean="0">
                <a:solidFill>
                  <a:schemeClr val="bg2"/>
                </a:solidFill>
                <a:latin typeface="Textile" charset="0"/>
              </a:rPr>
              <a:t> 3</a:t>
            </a:r>
          </a:p>
          <a:p>
            <a:pPr algn="ctr" eaLnBrk="1" hangingPunct="1"/>
            <a:r>
              <a:rPr lang="en-US" dirty="0" err="1" smtClean="0">
                <a:solidFill>
                  <a:schemeClr val="bg2"/>
                </a:solidFill>
                <a:latin typeface="Textile" charset="0"/>
              </a:rPr>
              <a:t>Profe</a:t>
            </a:r>
            <a:endParaRPr lang="en-US" dirty="0" smtClean="0">
              <a:latin typeface="Textile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Ejemplos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El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águila</a:t>
            </a: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		Las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águilas</a:t>
            </a:r>
            <a:endParaRPr lang="en-US" sz="2000" dirty="0" smtClean="0">
              <a:solidFill>
                <a:schemeClr val="accent2"/>
              </a:solidFill>
              <a:latin typeface="Textile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El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agua</a:t>
            </a: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			Las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aguas</a:t>
            </a:r>
            <a:endParaRPr lang="en-US" sz="2000" dirty="0" smtClean="0">
              <a:solidFill>
                <a:schemeClr val="accent2"/>
              </a:solidFill>
              <a:latin typeface="Textile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El alma			Las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almas</a:t>
            </a:r>
            <a:endParaRPr lang="en-US" sz="2000" dirty="0" smtClean="0">
              <a:solidFill>
                <a:schemeClr val="accent2"/>
              </a:solidFill>
              <a:latin typeface="Textile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El ala			Las alas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El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hada</a:t>
            </a: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			Las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hadas</a:t>
            </a:r>
            <a:endParaRPr lang="en-US" sz="2000" dirty="0" smtClean="0">
              <a:solidFill>
                <a:schemeClr val="accent2"/>
              </a:solidFill>
              <a:latin typeface="Textile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El alba (dawn)		Las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albas</a:t>
            </a:r>
            <a:endParaRPr lang="en-US" sz="2000" dirty="0" smtClean="0">
              <a:solidFill>
                <a:schemeClr val="accent2"/>
              </a:solidFill>
              <a:latin typeface="Textile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El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área</a:t>
            </a: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			Las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áreas</a:t>
            </a:r>
            <a:endParaRPr lang="en-US" sz="2000" dirty="0" smtClean="0">
              <a:solidFill>
                <a:schemeClr val="accent2"/>
              </a:solidFill>
              <a:latin typeface="Textile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El aula			Las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aulas</a:t>
            </a:r>
            <a:endParaRPr lang="en-US" sz="2000" dirty="0" smtClean="0">
              <a:solidFill>
                <a:schemeClr val="accent2"/>
              </a:solidFill>
              <a:latin typeface="Textile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El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habla</a:t>
            </a: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		Las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hablas</a:t>
            </a:r>
            <a:endParaRPr lang="en-US" sz="2000" dirty="0" smtClean="0">
              <a:solidFill>
                <a:schemeClr val="accent2"/>
              </a:solidFill>
              <a:latin typeface="Textile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El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hambre</a:t>
            </a:r>
            <a:r>
              <a:rPr lang="en-US" sz="2000" dirty="0" smtClean="0">
                <a:solidFill>
                  <a:schemeClr val="accent2"/>
                </a:solidFill>
                <a:latin typeface="Textile" charset="0"/>
              </a:rPr>
              <a:t>		Las </a:t>
            </a:r>
            <a:r>
              <a:rPr lang="en-US" sz="2000" dirty="0" err="1" smtClean="0">
                <a:solidFill>
                  <a:schemeClr val="accent2"/>
                </a:solidFill>
                <a:latin typeface="Textile" charset="0"/>
              </a:rPr>
              <a:t>hambres</a:t>
            </a:r>
            <a:endParaRPr lang="en-US" sz="2000" dirty="0" smtClean="0">
              <a:solidFill>
                <a:schemeClr val="accent2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ng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5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5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85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4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  <p:bldP spid="133123" grpId="0" build="p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Masculine nouns ending in </a:t>
            </a:r>
            <a:r>
              <a:rPr lang="en-US" smtClean="0">
                <a:solidFill>
                  <a:schemeClr val="tx1"/>
                </a:solidFill>
                <a:latin typeface="Textile" charset="0"/>
              </a:rPr>
              <a:t>-a</a:t>
            </a:r>
            <a:endParaRPr lang="en-US" smtClean="0">
              <a:solidFill>
                <a:srgbClr val="6A32BC"/>
              </a:solidFill>
              <a:latin typeface="Textile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>
                <a:solidFill>
                  <a:schemeClr val="accent2"/>
                </a:solidFill>
                <a:latin typeface="Textile" charset="0"/>
              </a:rPr>
              <a:t>*Many of the masculine nouns that end in “</a:t>
            </a:r>
            <a:r>
              <a:rPr lang="en-US" smtClean="0">
                <a:latin typeface="Textile" charset="0"/>
              </a:rPr>
              <a:t>-a</a:t>
            </a:r>
            <a:r>
              <a:rPr lang="en-US" smtClean="0">
                <a:solidFill>
                  <a:schemeClr val="accent2"/>
                </a:solidFill>
                <a:latin typeface="Textile" charset="0"/>
              </a:rPr>
              <a:t>” are derrived from Greek roots.  They are always masculine, taking masculine adjectives and articles!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oorbell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Qua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utoUpdateAnimBg="0"/>
      <p:bldP spid="13414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Ejemplos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Textile" charset="0"/>
              </a:rPr>
              <a:t>El </a:t>
            </a:r>
            <a:r>
              <a:rPr lang="en-US" sz="2800" dirty="0" err="1" smtClean="0">
                <a:solidFill>
                  <a:schemeClr val="accent2"/>
                </a:solidFill>
                <a:latin typeface="Textile" charset="0"/>
              </a:rPr>
              <a:t>día</a:t>
            </a:r>
            <a:r>
              <a:rPr lang="en-US" sz="2800" dirty="0" smtClean="0">
                <a:solidFill>
                  <a:schemeClr val="accent2"/>
                </a:solidFill>
                <a:latin typeface="Textile" charset="0"/>
              </a:rPr>
              <a:t>				El </a:t>
            </a:r>
            <a:r>
              <a:rPr lang="en-US" sz="2800" dirty="0" err="1" smtClean="0">
                <a:solidFill>
                  <a:schemeClr val="accent2"/>
                </a:solidFill>
                <a:latin typeface="Textile" charset="0"/>
              </a:rPr>
              <a:t>mapa</a:t>
            </a:r>
            <a:r>
              <a:rPr lang="en-US" sz="2800" dirty="0" smtClean="0">
                <a:solidFill>
                  <a:schemeClr val="accent2"/>
                </a:solidFill>
                <a:latin typeface="Textile" charset="0"/>
              </a:rPr>
              <a:t>		</a:t>
            </a:r>
          </a:p>
          <a:p>
            <a:pPr eaLnBrk="1" hangingPunct="1">
              <a:buFont typeface="Wingdings" charset="2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Textile" charset="0"/>
              </a:rPr>
              <a:t>El </a:t>
            </a:r>
            <a:r>
              <a:rPr lang="en-US" sz="2800" dirty="0" err="1" smtClean="0">
                <a:solidFill>
                  <a:schemeClr val="accent2"/>
                </a:solidFill>
                <a:latin typeface="Textile" charset="0"/>
              </a:rPr>
              <a:t>planeta</a:t>
            </a:r>
            <a:r>
              <a:rPr lang="en-US" sz="2800" dirty="0" smtClean="0">
                <a:solidFill>
                  <a:schemeClr val="accent2"/>
                </a:solidFill>
                <a:latin typeface="Textile" charset="0"/>
              </a:rPr>
              <a:t>			El </a:t>
            </a:r>
            <a:r>
              <a:rPr lang="en-US" sz="2800" dirty="0" err="1" smtClean="0">
                <a:solidFill>
                  <a:schemeClr val="accent2"/>
                </a:solidFill>
                <a:latin typeface="Textile" charset="0"/>
              </a:rPr>
              <a:t>poema</a:t>
            </a:r>
            <a:r>
              <a:rPr lang="en-US" sz="2800" dirty="0" smtClean="0">
                <a:solidFill>
                  <a:schemeClr val="accent2"/>
                </a:solidFill>
                <a:latin typeface="Textile" charset="0"/>
              </a:rPr>
              <a:t>		</a:t>
            </a:r>
          </a:p>
          <a:p>
            <a:pPr eaLnBrk="1" hangingPunct="1">
              <a:buFont typeface="Wingdings" charset="2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Textile" charset="0"/>
              </a:rPr>
              <a:t>El </a:t>
            </a:r>
            <a:r>
              <a:rPr lang="en-US" sz="2800" dirty="0" err="1" smtClean="0">
                <a:solidFill>
                  <a:schemeClr val="accent2"/>
                </a:solidFill>
                <a:latin typeface="Textile" charset="0"/>
              </a:rPr>
              <a:t>problema</a:t>
            </a:r>
            <a:r>
              <a:rPr lang="en-US" sz="2800" dirty="0" smtClean="0">
                <a:solidFill>
                  <a:schemeClr val="accent2"/>
                </a:solidFill>
                <a:latin typeface="Textile" charset="0"/>
              </a:rPr>
              <a:t>		El </a:t>
            </a:r>
            <a:r>
              <a:rPr lang="en-US" sz="2800" dirty="0" err="1" smtClean="0">
                <a:solidFill>
                  <a:schemeClr val="accent2"/>
                </a:solidFill>
                <a:latin typeface="Textile" charset="0"/>
              </a:rPr>
              <a:t>sistema</a:t>
            </a:r>
            <a:endParaRPr lang="en-US" sz="2800" dirty="0" smtClean="0">
              <a:solidFill>
                <a:schemeClr val="accent2"/>
              </a:solidFill>
              <a:latin typeface="Textile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Textile" charset="0"/>
              </a:rPr>
              <a:t>El </a:t>
            </a:r>
            <a:r>
              <a:rPr lang="en-US" sz="2800" dirty="0" err="1" smtClean="0">
                <a:solidFill>
                  <a:schemeClr val="accent2"/>
                </a:solidFill>
                <a:latin typeface="Textile" charset="0"/>
              </a:rPr>
              <a:t>clima</a:t>
            </a:r>
            <a:r>
              <a:rPr lang="en-US" sz="2800" dirty="0" smtClean="0">
                <a:solidFill>
                  <a:schemeClr val="accent2"/>
                </a:solidFill>
                <a:latin typeface="Textile" charset="0"/>
              </a:rPr>
              <a:t>			El </a:t>
            </a:r>
            <a:r>
              <a:rPr lang="en-US" sz="2800" dirty="0" err="1" smtClean="0">
                <a:solidFill>
                  <a:schemeClr val="accent2"/>
                </a:solidFill>
                <a:latin typeface="Textile" charset="0"/>
              </a:rPr>
              <a:t>tema</a:t>
            </a:r>
            <a:endParaRPr lang="en-US" sz="2800" dirty="0" smtClean="0">
              <a:solidFill>
                <a:schemeClr val="accent2"/>
              </a:solidFill>
              <a:latin typeface="Textile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Textile" charset="0"/>
              </a:rPr>
              <a:t>El </a:t>
            </a:r>
            <a:r>
              <a:rPr lang="en-US" sz="2800" dirty="0" err="1" smtClean="0">
                <a:solidFill>
                  <a:schemeClr val="accent2"/>
                </a:solidFill>
                <a:latin typeface="Textile" charset="0"/>
              </a:rPr>
              <a:t>programa</a:t>
            </a:r>
            <a:r>
              <a:rPr lang="en-US" sz="2800" dirty="0" smtClean="0">
                <a:solidFill>
                  <a:schemeClr val="accent2"/>
                </a:solidFill>
                <a:latin typeface="Textile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285376" presetClass="entr" presetSubtype="513874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" presetID="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500"/>
                            </p:stCondLst>
                            <p:childTnLst>
                              <p:par>
                                <p:cTn id="23" presetID="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500"/>
                            </p:stCondLst>
                            <p:childTnLst>
                              <p:par>
                                <p:cTn id="28" presetID="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autoUpdateAnimBg="0"/>
      <p:bldP spid="135171" grpId="0" build="p" autoUpdateAnimBg="0" advAuto="1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B1F80"/>
                </a:solidFill>
              </a:rPr>
              <a:t>Compound nouns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B1F80"/>
                </a:solidFill>
              </a:rPr>
              <a:t>Compound nouns are made up of a verb and noun.  They are always masculine and can be singular or plural depending upon the article.  They ALWAYS end in s!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B1F80"/>
                </a:solidFill>
              </a:rPr>
              <a:t>Ejemplos: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B1F80"/>
                </a:solidFill>
              </a:rPr>
              <a:t>El </a:t>
            </a:r>
            <a:r>
              <a:rPr lang="en-US" dirty="0" err="1" smtClean="0">
                <a:solidFill>
                  <a:srgbClr val="3B1F80"/>
                </a:solidFill>
              </a:rPr>
              <a:t>paraguas</a:t>
            </a:r>
            <a:r>
              <a:rPr lang="en-US" dirty="0" smtClean="0">
                <a:solidFill>
                  <a:srgbClr val="3B1F80"/>
                </a:solidFill>
              </a:rPr>
              <a:t>			el </a:t>
            </a:r>
            <a:r>
              <a:rPr lang="en-US" dirty="0" err="1" smtClean="0">
                <a:solidFill>
                  <a:srgbClr val="3B1F80"/>
                </a:solidFill>
              </a:rPr>
              <a:t>saltamontes</a:t>
            </a:r>
            <a:endParaRPr lang="en-US" dirty="0" smtClean="0">
              <a:solidFill>
                <a:srgbClr val="3B1F8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3B1F80"/>
                </a:solidFill>
              </a:rPr>
              <a:t>El </a:t>
            </a:r>
            <a:r>
              <a:rPr lang="en-US" dirty="0" err="1" smtClean="0">
                <a:solidFill>
                  <a:srgbClr val="3B1F80"/>
                </a:solidFill>
              </a:rPr>
              <a:t>parabrisas</a:t>
            </a:r>
            <a:r>
              <a:rPr lang="en-US" dirty="0" smtClean="0">
                <a:solidFill>
                  <a:srgbClr val="3B1F80"/>
                </a:solidFill>
              </a:rPr>
              <a:t>			el </a:t>
            </a:r>
            <a:r>
              <a:rPr lang="en-US" dirty="0" err="1" smtClean="0">
                <a:solidFill>
                  <a:srgbClr val="3B1F80"/>
                </a:solidFill>
              </a:rPr>
              <a:t>limpiabrisas</a:t>
            </a:r>
            <a:endParaRPr lang="en-US" dirty="0" smtClean="0">
              <a:solidFill>
                <a:srgbClr val="3B1F8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3B1F80"/>
                </a:solidFill>
              </a:rPr>
              <a:t>El </a:t>
            </a:r>
            <a:r>
              <a:rPr lang="en-US" dirty="0" err="1" smtClean="0">
                <a:solidFill>
                  <a:srgbClr val="3B1F80"/>
                </a:solidFill>
              </a:rPr>
              <a:t>parachoques</a:t>
            </a:r>
            <a:r>
              <a:rPr lang="en-US" dirty="0" smtClean="0">
                <a:solidFill>
                  <a:srgbClr val="3B1F80"/>
                </a:solidFill>
              </a:rPr>
              <a:t>		el </a:t>
            </a:r>
            <a:r>
              <a:rPr lang="en-US" dirty="0" err="1" smtClean="0">
                <a:solidFill>
                  <a:srgbClr val="3B1F80"/>
                </a:solidFill>
              </a:rPr>
              <a:t>abrelatas</a:t>
            </a:r>
            <a:endParaRPr lang="en-US" dirty="0" smtClean="0">
              <a:solidFill>
                <a:srgbClr val="3B1F8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3B1F80"/>
                </a:solidFill>
              </a:rPr>
              <a:t>El </a:t>
            </a:r>
            <a:r>
              <a:rPr lang="en-US" dirty="0" err="1" smtClean="0">
                <a:solidFill>
                  <a:srgbClr val="3B1F80"/>
                </a:solidFill>
              </a:rPr>
              <a:t>lavaplatos</a:t>
            </a:r>
            <a:r>
              <a:rPr lang="en-US" dirty="0" smtClean="0">
                <a:solidFill>
                  <a:srgbClr val="3B1F80"/>
                </a:solidFill>
              </a:rPr>
              <a:t>			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 that change meaning/gender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398673"/>
              </p:ext>
            </p:extLst>
          </p:nvPr>
        </p:nvGraphicFramePr>
        <p:xfrm>
          <a:off x="1173163" y="1981200"/>
          <a:ext cx="7772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 (el/los)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 (la/</a:t>
                      </a:r>
                      <a:r>
                        <a:rPr lang="en-US" dirty="0" err="1" smtClean="0"/>
                        <a:t>las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marL="186538" marR="1865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Priest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Cura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Cure</a:t>
                      </a:r>
                      <a:endParaRPr lang="en-US" dirty="0"/>
                    </a:p>
                  </a:txBody>
                  <a:tcPr marL="186538" marR="1865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Investment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 marL="186538" marR="1865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Arrangement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Orden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Religious</a:t>
                      </a:r>
                      <a:endParaRPr lang="en-US" dirty="0"/>
                    </a:p>
                  </a:txBody>
                  <a:tcPr marL="186538" marR="1865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Cholera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Cólera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Anger</a:t>
                      </a:r>
                      <a:endParaRPr lang="en-US" dirty="0"/>
                    </a:p>
                  </a:txBody>
                  <a:tcPr marL="186538" marR="1865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Cut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Corte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Court</a:t>
                      </a:r>
                      <a:endParaRPr lang="en-US" dirty="0"/>
                    </a:p>
                  </a:txBody>
                  <a:tcPr marL="186538" marR="1865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Coma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Coma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Comma</a:t>
                      </a:r>
                      <a:endParaRPr lang="en-US" dirty="0"/>
                    </a:p>
                  </a:txBody>
                  <a:tcPr marL="186538" marR="1865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Front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Frente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Forehead</a:t>
                      </a:r>
                      <a:endParaRPr lang="en-US" dirty="0"/>
                    </a:p>
                  </a:txBody>
                  <a:tcPr marL="186538" marR="1865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Pope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Papa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Potato</a:t>
                      </a:r>
                      <a:endParaRPr lang="en-US" dirty="0"/>
                    </a:p>
                  </a:txBody>
                  <a:tcPr marL="186538" marR="1865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Police</a:t>
                      </a:r>
                      <a:r>
                        <a:rPr lang="en-US" baseline="0" dirty="0" smtClean="0"/>
                        <a:t> officer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Policía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Police Department</a:t>
                      </a:r>
                      <a:endParaRPr lang="en-US" dirty="0"/>
                    </a:p>
                  </a:txBody>
                  <a:tcPr marL="186538" marR="1865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6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Feminine nouns ending in “-o”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these words are short for other words that end in “-a”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foto</a:t>
            </a:r>
            <a:r>
              <a:rPr lang="en-US" dirty="0" smtClean="0"/>
              <a:t> → la </a:t>
            </a:r>
            <a:r>
              <a:rPr lang="en-US" dirty="0" err="1" smtClean="0"/>
              <a:t>fotografía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moto</a:t>
            </a:r>
            <a:r>
              <a:rPr lang="en-US" dirty="0" smtClean="0"/>
              <a:t> → la </a:t>
            </a:r>
            <a:r>
              <a:rPr lang="en-US" dirty="0" err="1" smtClean="0"/>
              <a:t>motocicleta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Uses of the definite article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The definite article is used more frequently in Spanish than in English.  The following are examples of when it is used in Spanish and </a:t>
            </a:r>
            <a:r>
              <a:rPr lang="en-US" smtClean="0">
                <a:latin typeface="Textile" charset="0"/>
              </a:rPr>
              <a:t>NOT </a:t>
            </a:r>
            <a:r>
              <a:rPr lang="en-US" smtClean="0">
                <a:solidFill>
                  <a:schemeClr val="accent1"/>
                </a:solidFill>
                <a:latin typeface="Textile" charset="0"/>
              </a:rPr>
              <a:t>English!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ly I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utoUpdateAnimBg="0"/>
      <p:bldP spid="139267" grpId="0" build="p" autoUpdateAnimBg="0" advAuto="5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1524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71600"/>
            <a:ext cx="7772400" cy="472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To refer to an abstract noun or a noun used in a general sense</a:t>
            </a:r>
          </a:p>
          <a:p>
            <a:pPr eaLnBrk="1" hangingPunct="1"/>
            <a:endParaRPr lang="en-US" smtClean="0">
              <a:solidFill>
                <a:srgbClr val="6A32BC"/>
              </a:solidFill>
              <a:latin typeface="Textile" charset="0"/>
            </a:endParaRP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El fútbol es un deporte muy divertido, ¿no?</a:t>
            </a:r>
            <a:endParaRPr lang="en-US" smtClean="0">
              <a:solidFill>
                <a:srgbClr val="6A32BC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tr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tr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76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In place of possessive adjectives for parts of the body or articles of clothing, when the possesor is obvious</a:t>
            </a:r>
          </a:p>
          <a:p>
            <a:pPr eaLnBrk="1" hangingPunct="1"/>
            <a:endParaRPr lang="en-US" smtClean="0">
              <a:solidFill>
                <a:srgbClr val="6A32BC"/>
              </a:solidFill>
              <a:latin typeface="Textile" charset="0"/>
            </a:endParaRP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Me cepillo los dientes.</a:t>
            </a: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Julia se pone los jeans y la camisa.</a:t>
            </a:r>
            <a:endParaRPr lang="en-US" smtClean="0">
              <a:solidFill>
                <a:srgbClr val="6A32BC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6A32BC"/>
                </a:solidFill>
              </a:rPr>
              <a:t>El género de los sustantivos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6A32BC"/>
                </a:solidFill>
                <a:latin typeface="Textile" charset="0"/>
              </a:rPr>
              <a:t>Most nouns that end in</a:t>
            </a:r>
            <a:r>
              <a:rPr lang="en-US" sz="2800" dirty="0" smtClean="0">
                <a:latin typeface="Textile" charset="0"/>
              </a:rPr>
              <a:t> -o  </a:t>
            </a:r>
            <a:r>
              <a:rPr lang="en-US" sz="2800" dirty="0" smtClean="0">
                <a:solidFill>
                  <a:srgbClr val="6A32BC"/>
                </a:solidFill>
                <a:latin typeface="Textile" charset="0"/>
              </a:rPr>
              <a:t>are masculine</a:t>
            </a:r>
          </a:p>
          <a:p>
            <a:pPr eaLnBrk="1" hangingPunct="1"/>
            <a:endParaRPr lang="en-US" sz="2800" dirty="0" smtClean="0">
              <a:solidFill>
                <a:srgbClr val="6A32BC"/>
              </a:solidFill>
              <a:latin typeface="Textile" charset="0"/>
            </a:endParaRPr>
          </a:p>
          <a:p>
            <a:pPr eaLnBrk="1" hangingPunct="1"/>
            <a:r>
              <a:rPr lang="en-US" sz="2800" dirty="0" smtClean="0">
                <a:solidFill>
                  <a:srgbClr val="6A32BC"/>
                </a:solidFill>
                <a:latin typeface="Textile" charset="0"/>
              </a:rPr>
              <a:t>Most </a:t>
            </a:r>
            <a:r>
              <a:rPr lang="en-US" sz="2800" smtClean="0">
                <a:solidFill>
                  <a:srgbClr val="6A32BC"/>
                </a:solidFill>
                <a:latin typeface="Textile" charset="0"/>
              </a:rPr>
              <a:t>nouns that end </a:t>
            </a:r>
            <a:r>
              <a:rPr lang="en-US" sz="2800" dirty="0" smtClean="0">
                <a:solidFill>
                  <a:srgbClr val="6A32BC"/>
                </a:solidFill>
                <a:latin typeface="Textile" charset="0"/>
              </a:rPr>
              <a:t>in </a:t>
            </a:r>
            <a:r>
              <a:rPr lang="en-US" sz="2800" dirty="0" smtClean="0">
                <a:latin typeface="Textile" charset="0"/>
              </a:rPr>
              <a:t>-a </a:t>
            </a:r>
            <a:r>
              <a:rPr lang="en-US" sz="2800" dirty="0" smtClean="0">
                <a:solidFill>
                  <a:srgbClr val="6A32BC"/>
                </a:solidFill>
                <a:latin typeface="Textile" charset="0"/>
              </a:rPr>
              <a:t>are feminine</a:t>
            </a:r>
          </a:p>
          <a:p>
            <a:pPr eaLnBrk="1" hangingPunct="1"/>
            <a:endParaRPr lang="en-US" sz="2800" dirty="0" smtClean="0">
              <a:solidFill>
                <a:srgbClr val="6A32BC"/>
              </a:solidFill>
              <a:latin typeface="Textile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sz="4000" dirty="0" smtClean="0">
                <a:solidFill>
                  <a:srgbClr val="6A32BC"/>
                </a:solidFill>
                <a:latin typeface="Textile" charset="0"/>
              </a:rPr>
              <a:t>				EXCEPT</a:t>
            </a:r>
            <a:endParaRPr lang="en-US" sz="2800" dirty="0" smtClean="0"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utoUpdateAnimBg="0"/>
      <p:bldP spid="12697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228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With days of the week(except after “ser”), when “on” can be used in English.</a:t>
            </a:r>
          </a:p>
          <a:p>
            <a:pPr eaLnBrk="1" hangingPunct="1"/>
            <a:endParaRPr lang="en-US" smtClean="0">
              <a:solidFill>
                <a:srgbClr val="6A32BC"/>
              </a:solidFill>
              <a:latin typeface="Textile" charset="0"/>
            </a:endParaRP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Voy a visitar a mis padres el viernes.</a:t>
            </a: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Siempre hay fiestas los sábados.</a:t>
            </a:r>
            <a:endParaRPr lang="en-US" smtClean="0">
              <a:solidFill>
                <a:srgbClr val="6A32BC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1524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143000"/>
            <a:ext cx="7772400" cy="495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To tell time.</a:t>
            </a:r>
          </a:p>
          <a:p>
            <a:pPr eaLnBrk="1" hangingPunct="1"/>
            <a:endParaRPr lang="en-US" smtClean="0">
              <a:solidFill>
                <a:srgbClr val="6A32BC"/>
              </a:solidFill>
              <a:latin typeface="Textile" charset="0"/>
            </a:endParaRP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¿Qué hora es?  Son las ocho.</a:t>
            </a: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Yo voy a salir a las tres.</a:t>
            </a:r>
            <a:endParaRPr lang="en-US" smtClean="0">
              <a:solidFill>
                <a:srgbClr val="6A32BC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76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With nouns in a series.</a:t>
            </a:r>
          </a:p>
          <a:p>
            <a:pPr eaLnBrk="1" hangingPunct="1"/>
            <a:endParaRPr lang="en-US" smtClean="0">
              <a:solidFill>
                <a:srgbClr val="6A32BC"/>
              </a:solidFill>
              <a:latin typeface="Textile" charset="0"/>
            </a:endParaRP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El tango, la rumba y la cumbia son tres bailes de origen hispano.</a:t>
            </a:r>
            <a:endParaRPr lang="en-US" smtClean="0">
              <a:solidFill>
                <a:srgbClr val="6A32BC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228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143000"/>
            <a:ext cx="7772400" cy="495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6A32BC"/>
                </a:solidFill>
                <a:latin typeface="Textile" charset="0"/>
              </a:rPr>
              <a:t>With titles such as </a:t>
            </a:r>
            <a:r>
              <a:rPr lang="en-US" dirty="0" err="1" smtClean="0">
                <a:latin typeface="Textile" charset="0"/>
              </a:rPr>
              <a:t>señor</a:t>
            </a:r>
            <a:r>
              <a:rPr lang="en-US" dirty="0" smtClean="0">
                <a:solidFill>
                  <a:srgbClr val="6A32BC"/>
                </a:solidFill>
                <a:latin typeface="Textile" charset="0"/>
              </a:rPr>
              <a:t>, </a:t>
            </a:r>
            <a:r>
              <a:rPr lang="en-US" dirty="0" err="1" smtClean="0">
                <a:latin typeface="Textile" charset="0"/>
              </a:rPr>
              <a:t>señora</a:t>
            </a:r>
            <a:r>
              <a:rPr lang="en-US" dirty="0" smtClean="0">
                <a:solidFill>
                  <a:srgbClr val="6A32BC"/>
                </a:solidFill>
                <a:latin typeface="Textile" charset="0"/>
              </a:rPr>
              <a:t>, </a:t>
            </a:r>
            <a:r>
              <a:rPr lang="en-US" dirty="0" err="1" smtClean="0">
                <a:latin typeface="Textile" charset="0"/>
              </a:rPr>
              <a:t>señorita</a:t>
            </a:r>
            <a:r>
              <a:rPr lang="en-US" dirty="0" smtClean="0">
                <a:solidFill>
                  <a:srgbClr val="6A32BC"/>
                </a:solidFill>
                <a:latin typeface="Textile" charset="0"/>
              </a:rPr>
              <a:t>, or </a:t>
            </a:r>
            <a:r>
              <a:rPr lang="en-US" dirty="0" smtClean="0">
                <a:latin typeface="Textile" charset="0"/>
              </a:rPr>
              <a:t>doctor</a:t>
            </a:r>
            <a:r>
              <a:rPr lang="en-US" dirty="0" smtClean="0">
                <a:solidFill>
                  <a:srgbClr val="6A32BC"/>
                </a:solidFill>
                <a:latin typeface="Textile" charset="0"/>
              </a:rPr>
              <a:t>, when </a:t>
            </a:r>
            <a:r>
              <a:rPr lang="en-US" dirty="0" smtClean="0">
                <a:latin typeface="Textile" charset="0"/>
              </a:rPr>
              <a:t>referring</a:t>
            </a:r>
            <a:r>
              <a:rPr lang="en-US" dirty="0" smtClean="0">
                <a:solidFill>
                  <a:srgbClr val="6A32BC"/>
                </a:solidFill>
                <a:latin typeface="Textile" charset="0"/>
              </a:rPr>
              <a:t> to them.</a:t>
            </a:r>
          </a:p>
          <a:p>
            <a:pPr eaLnBrk="1" hangingPunct="1"/>
            <a:endParaRPr lang="en-US" dirty="0" smtClean="0">
              <a:solidFill>
                <a:srgbClr val="6A32BC"/>
              </a:solidFill>
              <a:latin typeface="Textile" charset="0"/>
            </a:endParaRPr>
          </a:p>
          <a:p>
            <a:pPr lvl="1" eaLnBrk="1" hangingPunct="1"/>
            <a:r>
              <a:rPr lang="en-US" dirty="0" smtClean="0">
                <a:solidFill>
                  <a:schemeClr val="accent1"/>
                </a:solidFill>
                <a:latin typeface="Textile" charset="0"/>
              </a:rPr>
              <a:t>La </a:t>
            </a:r>
            <a:r>
              <a:rPr lang="en-US" dirty="0" err="1" smtClean="0">
                <a:solidFill>
                  <a:schemeClr val="accent1"/>
                </a:solidFill>
                <a:latin typeface="Textile" charset="0"/>
              </a:rPr>
              <a:t>Señora</a:t>
            </a:r>
            <a:r>
              <a:rPr lang="en-US" dirty="0" smtClean="0">
                <a:solidFill>
                  <a:schemeClr val="accent1"/>
                </a:solidFill>
                <a:latin typeface="Textile" charset="0"/>
              </a:rPr>
              <a:t> Isaac y el </a:t>
            </a:r>
            <a:r>
              <a:rPr lang="en-US" dirty="0" err="1" smtClean="0">
                <a:solidFill>
                  <a:schemeClr val="accent1"/>
                </a:solidFill>
                <a:latin typeface="Textile" charset="0"/>
              </a:rPr>
              <a:t>señor</a:t>
            </a:r>
            <a:r>
              <a:rPr lang="en-US" dirty="0" smtClean="0">
                <a:solidFill>
                  <a:schemeClr val="accent1"/>
                </a:solidFill>
                <a:latin typeface="Textile" charset="0"/>
              </a:rPr>
              <a:t> Jump </a:t>
            </a:r>
            <a:r>
              <a:rPr lang="en-US" dirty="0" err="1" smtClean="0">
                <a:solidFill>
                  <a:schemeClr val="accent1"/>
                </a:solidFill>
                <a:latin typeface="Textile" charset="0"/>
              </a:rPr>
              <a:t>hacen</a:t>
            </a:r>
            <a:r>
              <a:rPr lang="en-US" dirty="0" smtClean="0">
                <a:solidFill>
                  <a:schemeClr val="accent1"/>
                </a:solidFill>
                <a:latin typeface="Textile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Textile" charset="0"/>
              </a:rPr>
              <a:t>ejercicios</a:t>
            </a:r>
            <a:r>
              <a:rPr lang="en-US" dirty="0" smtClean="0">
                <a:solidFill>
                  <a:schemeClr val="accent1"/>
                </a:solidFill>
                <a:latin typeface="Textile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Textile" charset="0"/>
              </a:rPr>
              <a:t>cada</a:t>
            </a:r>
            <a:r>
              <a:rPr lang="en-US" dirty="0" smtClean="0">
                <a:solidFill>
                  <a:schemeClr val="accent1"/>
                </a:solidFill>
                <a:latin typeface="Textile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Textile" charset="0"/>
              </a:rPr>
              <a:t>día</a:t>
            </a:r>
            <a:r>
              <a:rPr lang="en-US" dirty="0" smtClean="0">
                <a:solidFill>
                  <a:schemeClr val="accent1"/>
                </a:solidFill>
                <a:latin typeface="Textile" charset="0"/>
              </a:rPr>
              <a:t>.</a:t>
            </a:r>
            <a:endParaRPr lang="en-US" dirty="0" smtClean="0">
              <a:solidFill>
                <a:srgbClr val="6A32BC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E31AB"/>
                </a:solidFill>
              </a:rPr>
              <a:t>With a person’s first name when modified.</a:t>
            </a: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</a:rPr>
              <a:t>La bella Lola acaba de terminar el examen.</a:t>
            </a: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</a:rPr>
              <a:t>El pobre Ramón echó su boleto de lotería.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With names of languages, fields of study, except after the verbs </a:t>
            </a:r>
            <a:r>
              <a:rPr lang="en-US" smtClean="0">
                <a:latin typeface="Textile" charset="0"/>
              </a:rPr>
              <a:t>estudiar</a:t>
            </a:r>
            <a:r>
              <a:rPr lang="en-US" smtClean="0">
                <a:solidFill>
                  <a:srgbClr val="6A32BC"/>
                </a:solidFill>
                <a:latin typeface="Textile" charset="0"/>
              </a:rPr>
              <a:t>, </a:t>
            </a:r>
            <a:r>
              <a:rPr lang="en-US" smtClean="0">
                <a:latin typeface="Textile" charset="0"/>
              </a:rPr>
              <a:t>aprender</a:t>
            </a:r>
            <a:r>
              <a:rPr lang="en-US" smtClean="0">
                <a:solidFill>
                  <a:srgbClr val="6A32BC"/>
                </a:solidFill>
                <a:latin typeface="Textile" charset="0"/>
              </a:rPr>
              <a:t>, </a:t>
            </a:r>
            <a:r>
              <a:rPr lang="en-US" smtClean="0">
                <a:latin typeface="Textile" charset="0"/>
              </a:rPr>
              <a:t>enseñar</a:t>
            </a:r>
            <a:r>
              <a:rPr lang="en-US" smtClean="0">
                <a:solidFill>
                  <a:srgbClr val="6A32BC"/>
                </a:solidFill>
                <a:latin typeface="Textile" charset="0"/>
              </a:rPr>
              <a:t>, </a:t>
            </a:r>
            <a:r>
              <a:rPr lang="en-US" smtClean="0">
                <a:latin typeface="Textile" charset="0"/>
              </a:rPr>
              <a:t>hablar</a:t>
            </a:r>
            <a:r>
              <a:rPr lang="en-US" smtClean="0">
                <a:solidFill>
                  <a:srgbClr val="6A32BC"/>
                </a:solidFill>
                <a:latin typeface="Textile" charset="0"/>
              </a:rPr>
              <a:t>, and </a:t>
            </a:r>
            <a:r>
              <a:rPr lang="en-US" smtClean="0">
                <a:latin typeface="Textile" charset="0"/>
              </a:rPr>
              <a:t>leer</a:t>
            </a:r>
            <a:r>
              <a:rPr lang="en-US" smtClean="0">
                <a:solidFill>
                  <a:srgbClr val="6A32BC"/>
                </a:solidFill>
                <a:latin typeface="Textile" charset="0"/>
              </a:rPr>
              <a:t> (when it is usually omitted) and after the preposition “</a:t>
            </a:r>
            <a:r>
              <a:rPr lang="en-US" smtClean="0">
                <a:latin typeface="Textile" charset="0"/>
              </a:rPr>
              <a:t>en</a:t>
            </a:r>
            <a:r>
              <a:rPr lang="en-US" smtClean="0">
                <a:solidFill>
                  <a:srgbClr val="6A32BC"/>
                </a:solidFill>
                <a:latin typeface="Textile" charset="0"/>
              </a:rPr>
              <a:t>”.</a:t>
            </a:r>
          </a:p>
          <a:p>
            <a:pPr eaLnBrk="1" hangingPunct="1"/>
            <a:endParaRPr lang="en-US" smtClean="0">
              <a:solidFill>
                <a:srgbClr val="6A32BC"/>
              </a:solidFill>
              <a:latin typeface="Textile" charset="0"/>
            </a:endParaRPr>
          </a:p>
          <a:p>
            <a:pPr lvl="1" eaLnBrk="1" hangingPunct="1"/>
            <a:r>
              <a:rPr lang="en-US" sz="1600" smtClean="0">
                <a:solidFill>
                  <a:schemeClr val="accent1"/>
                </a:solidFill>
                <a:latin typeface="Textile" charset="0"/>
              </a:rPr>
              <a:t>El español es la lengua materna de 300 milliones de personas.</a:t>
            </a:r>
          </a:p>
          <a:p>
            <a:pPr lvl="1" eaLnBrk="1" hangingPunct="1"/>
            <a:r>
              <a:rPr lang="en-US" sz="1600" smtClean="0">
                <a:solidFill>
                  <a:schemeClr val="accent1"/>
                </a:solidFill>
                <a:latin typeface="Textile" charset="0"/>
              </a:rPr>
              <a:t>Estudio música, y química; la química es la más difícil.</a:t>
            </a:r>
          </a:p>
          <a:p>
            <a:pPr lvl="1" eaLnBrk="1" hangingPunct="1">
              <a:buFontTx/>
              <a:buNone/>
            </a:pPr>
            <a:endParaRPr lang="en-US" smtClean="0">
              <a:solidFill>
                <a:srgbClr val="6A32BC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1524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With rates and prices.</a:t>
            </a:r>
          </a:p>
          <a:p>
            <a:pPr eaLnBrk="1" hangingPunct="1"/>
            <a:endParaRPr lang="en-US" smtClean="0">
              <a:solidFill>
                <a:srgbClr val="6A32BC"/>
              </a:solidFill>
              <a:latin typeface="Textile" charset="0"/>
            </a:endParaRP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Aquí las manzanas cuestan seis pesos al kilo.</a:t>
            </a: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Ganamos seiscientos pesos la hora.</a:t>
            </a:r>
            <a:endParaRPr lang="en-US" smtClean="0">
              <a:solidFill>
                <a:srgbClr val="6A32BC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76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838200"/>
            <a:ext cx="77724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In the names of certain cities, regions, and countries.</a:t>
            </a: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Los Ángeles, La Habana, Las Antillas, El Salvador, &amp; La República Dominicana.</a:t>
            </a:r>
          </a:p>
          <a:p>
            <a:pPr lvl="1" eaLnBrk="1" hangingPunct="1"/>
            <a:endParaRPr lang="en-US" smtClean="0">
              <a:solidFill>
                <a:schemeClr val="accent1"/>
              </a:solidFill>
              <a:latin typeface="Textile" charset="0"/>
            </a:endParaRP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(la) Argentina, (el) Ecuador, (el) Perú, (el) Brasil, (los) Estados Unidos, (el) Uruguay, (el) Paraguay, (el) Japón, (la) China, (el) Canadá</a:t>
            </a:r>
            <a:endParaRPr lang="en-US" smtClean="0">
              <a:solidFill>
                <a:srgbClr val="6A32BC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700864" presetClass="entr" presetSubtype="517276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1700864" presetClass="entr" presetSubtype="517276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1700864" presetClass="entr" presetSubtype="517276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E31AB"/>
                </a:solidFill>
              </a:rPr>
              <a:t>With the infinitive to form a noun.</a:t>
            </a: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</a:rPr>
              <a:t>A veces el ladrar de mi perro me vuelve loco.</a:t>
            </a: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</a:rPr>
              <a:t>El fumar es muy malo para la salud.</a:t>
            </a:r>
          </a:p>
          <a:p>
            <a:pPr lvl="1" eaLnBrk="1" hangingPunct="1"/>
            <a:endParaRPr lang="en-US" smtClean="0">
              <a:solidFill>
                <a:srgbClr val="7E31A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E31AB"/>
                </a:solidFill>
              </a:rPr>
              <a:t>Omission of the Definite Article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Before days of the week after the verb “ser”</a:t>
            </a:r>
          </a:p>
          <a:p>
            <a:pPr lvl="1" eaLnBrk="1" hangingPunct="1"/>
            <a:r>
              <a:rPr lang="en-US" smtClean="0">
                <a:solidFill>
                  <a:srgbClr val="7E31AB"/>
                </a:solidFill>
              </a:rPr>
              <a:t>Hoy es martes.</a:t>
            </a:r>
            <a:endParaRPr lang="en-US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Nouns ending in: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dirty="0" smtClean="0">
                <a:solidFill>
                  <a:schemeClr val="accent2"/>
                </a:solidFill>
                <a:latin typeface="Textile" charset="0"/>
              </a:rPr>
              <a:t>-dad		-tad		-</a:t>
            </a:r>
            <a:r>
              <a:rPr lang="en-US" dirty="0" err="1" smtClean="0">
                <a:solidFill>
                  <a:schemeClr val="accent2"/>
                </a:solidFill>
                <a:latin typeface="Textile" charset="0"/>
              </a:rPr>
              <a:t>tud</a:t>
            </a:r>
            <a:r>
              <a:rPr lang="en-US" dirty="0" smtClean="0">
                <a:solidFill>
                  <a:schemeClr val="accent2"/>
                </a:solidFill>
                <a:latin typeface="Textile" charset="0"/>
              </a:rPr>
              <a:t>		</a:t>
            </a:r>
          </a:p>
          <a:p>
            <a:pPr eaLnBrk="1" hangingPunct="1">
              <a:buFont typeface="Wingdings" charset="2"/>
              <a:buNone/>
            </a:pPr>
            <a:r>
              <a:rPr lang="en-US" dirty="0" smtClean="0">
                <a:solidFill>
                  <a:schemeClr val="accent2"/>
                </a:solidFill>
                <a:latin typeface="Textile" charset="0"/>
              </a:rPr>
              <a:t>-</a:t>
            </a:r>
            <a:r>
              <a:rPr lang="en-US" dirty="0" err="1" smtClean="0">
                <a:solidFill>
                  <a:schemeClr val="accent2"/>
                </a:solidFill>
                <a:latin typeface="Textile" charset="0"/>
              </a:rPr>
              <a:t>ción</a:t>
            </a:r>
            <a:r>
              <a:rPr lang="en-US" dirty="0" smtClean="0">
                <a:solidFill>
                  <a:schemeClr val="accent2"/>
                </a:solidFill>
                <a:latin typeface="Textile" charset="0"/>
              </a:rPr>
              <a:t>		-</a:t>
            </a:r>
            <a:r>
              <a:rPr lang="en-US" dirty="0" err="1" smtClean="0">
                <a:solidFill>
                  <a:schemeClr val="accent2"/>
                </a:solidFill>
                <a:latin typeface="Textile" charset="0"/>
              </a:rPr>
              <a:t>sión</a:t>
            </a:r>
            <a:r>
              <a:rPr lang="en-US" dirty="0" smtClean="0">
                <a:solidFill>
                  <a:schemeClr val="accent2"/>
                </a:solidFill>
                <a:latin typeface="Textile" charset="0"/>
              </a:rPr>
              <a:t>		-sis</a:t>
            </a:r>
          </a:p>
          <a:p>
            <a:pPr eaLnBrk="1" hangingPunct="1">
              <a:buFont typeface="Wingdings" charset="2"/>
              <a:buNone/>
            </a:pPr>
            <a:r>
              <a:rPr lang="en-US" dirty="0" smtClean="0">
                <a:solidFill>
                  <a:schemeClr val="accent2"/>
                </a:solidFill>
                <a:latin typeface="Textile" charset="0"/>
              </a:rPr>
              <a:t>-</a:t>
            </a:r>
            <a:r>
              <a:rPr lang="en-US" dirty="0" err="1" smtClean="0">
                <a:solidFill>
                  <a:schemeClr val="accent2"/>
                </a:solidFill>
                <a:latin typeface="Textile" charset="0"/>
              </a:rPr>
              <a:t>umbre</a:t>
            </a:r>
            <a:endParaRPr lang="en-US" dirty="0" smtClean="0">
              <a:solidFill>
                <a:schemeClr val="accent2"/>
              </a:solidFill>
              <a:latin typeface="Textile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dirty="0" smtClean="0">
                <a:solidFill>
                  <a:schemeClr val="accent2"/>
                </a:solidFill>
                <a:latin typeface="Textile" charset="0"/>
                <a:sym typeface="Symbol" charset="2"/>
              </a:rPr>
              <a:t>					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solidFill>
                <a:schemeClr val="accent2"/>
              </a:solidFill>
              <a:latin typeface="Textile" charset="0"/>
              <a:sym typeface="Symbol" charset="2"/>
            </a:endParaRPr>
          </a:p>
          <a:p>
            <a:pPr algn="ctr" eaLnBrk="1" hangingPunct="1">
              <a:buFont typeface="Wingdings" charset="2"/>
              <a:buNone/>
            </a:pPr>
            <a:r>
              <a:rPr lang="en-US" sz="3600" dirty="0" smtClean="0">
                <a:solidFill>
                  <a:srgbClr val="6A32BC"/>
                </a:solidFill>
                <a:latin typeface="Textile" charset="0"/>
                <a:sym typeface="Symbol" charset="2"/>
              </a:rPr>
              <a:t>¡ALL ARE FEMININE!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ng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utoUpdateAnimBg="0"/>
      <p:bldP spid="12800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With a title of respect when speaking directly to them.</a:t>
            </a:r>
          </a:p>
          <a:p>
            <a:pPr lvl="1" eaLnBrk="1" hangingPunct="1"/>
            <a:r>
              <a:rPr lang="en-US" dirty="0" err="1" smtClean="0">
                <a:solidFill>
                  <a:srgbClr val="7E31AB"/>
                </a:solidFill>
              </a:rPr>
              <a:t>Hola</a:t>
            </a:r>
            <a:r>
              <a:rPr lang="en-US" dirty="0" smtClean="0">
                <a:solidFill>
                  <a:srgbClr val="7E31AB"/>
                </a:solidFill>
              </a:rPr>
              <a:t>, </a:t>
            </a:r>
            <a:r>
              <a:rPr lang="en-US" dirty="0" err="1" smtClean="0">
                <a:solidFill>
                  <a:srgbClr val="7E31AB"/>
                </a:solidFill>
              </a:rPr>
              <a:t>Señora</a:t>
            </a:r>
            <a:r>
              <a:rPr lang="en-US" dirty="0" smtClean="0">
                <a:solidFill>
                  <a:srgbClr val="7E31AB"/>
                </a:solidFill>
              </a:rPr>
              <a:t> Brooks, ¿</a:t>
            </a:r>
            <a:r>
              <a:rPr lang="en-US" dirty="0" err="1" smtClean="0">
                <a:solidFill>
                  <a:srgbClr val="7E31AB"/>
                </a:solidFill>
              </a:rPr>
              <a:t>cómo</a:t>
            </a:r>
            <a:r>
              <a:rPr lang="en-US" dirty="0" smtClean="0">
                <a:solidFill>
                  <a:srgbClr val="7E31AB"/>
                </a:solidFill>
              </a:rPr>
              <a:t> </a:t>
            </a:r>
            <a:r>
              <a:rPr lang="en-US" dirty="0" err="1" smtClean="0">
                <a:solidFill>
                  <a:srgbClr val="7E31AB"/>
                </a:solidFill>
              </a:rPr>
              <a:t>está</a:t>
            </a:r>
            <a:r>
              <a:rPr lang="en-US" dirty="0" smtClean="0">
                <a:solidFill>
                  <a:srgbClr val="7E31AB"/>
                </a:solidFill>
              </a:rPr>
              <a:t> </a:t>
            </a:r>
            <a:r>
              <a:rPr lang="en-US" dirty="0" err="1" smtClean="0">
                <a:solidFill>
                  <a:srgbClr val="7E31AB"/>
                </a:solidFill>
              </a:rPr>
              <a:t>Ud</a:t>
            </a:r>
            <a:r>
              <a:rPr lang="en-US" dirty="0" smtClean="0">
                <a:solidFill>
                  <a:srgbClr val="7E31AB"/>
                </a:solidFill>
              </a:rPr>
              <a:t>?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Before the names of languages when directly following </a:t>
            </a:r>
            <a:r>
              <a:rPr lang="en-US" smtClean="0"/>
              <a:t>hablar</a:t>
            </a:r>
            <a:r>
              <a:rPr lang="en-US" smtClean="0">
                <a:solidFill>
                  <a:schemeClr val="accent1"/>
                </a:solidFill>
              </a:rPr>
              <a:t>, </a:t>
            </a:r>
            <a:r>
              <a:rPr lang="en-US" smtClean="0"/>
              <a:t>enseñar</a:t>
            </a:r>
            <a:r>
              <a:rPr lang="en-US" smtClean="0">
                <a:solidFill>
                  <a:schemeClr val="accent1"/>
                </a:solidFill>
              </a:rPr>
              <a:t>, </a:t>
            </a:r>
            <a:r>
              <a:rPr lang="en-US" smtClean="0"/>
              <a:t>entender</a:t>
            </a:r>
            <a:r>
              <a:rPr lang="en-US" smtClean="0">
                <a:solidFill>
                  <a:schemeClr val="accent1"/>
                </a:solidFill>
              </a:rPr>
              <a:t>, </a:t>
            </a:r>
            <a:r>
              <a:rPr lang="en-US" smtClean="0"/>
              <a:t>escribir</a:t>
            </a:r>
            <a:r>
              <a:rPr lang="en-US" smtClean="0">
                <a:solidFill>
                  <a:schemeClr val="accent1"/>
                </a:solidFill>
              </a:rPr>
              <a:t>, </a:t>
            </a:r>
            <a:r>
              <a:rPr lang="en-US" smtClean="0"/>
              <a:t>estudiar</a:t>
            </a:r>
            <a:r>
              <a:rPr lang="en-US" smtClean="0">
                <a:solidFill>
                  <a:schemeClr val="accent1"/>
                </a:solidFill>
              </a:rPr>
              <a:t>, </a:t>
            </a:r>
            <a:r>
              <a:rPr lang="en-US" smtClean="0"/>
              <a:t>leer</a:t>
            </a:r>
            <a:r>
              <a:rPr lang="en-US" smtClean="0">
                <a:solidFill>
                  <a:schemeClr val="accent1"/>
                </a:solidFill>
              </a:rPr>
              <a:t> y </a:t>
            </a:r>
            <a:r>
              <a:rPr lang="en-US" smtClean="0"/>
              <a:t>saber</a:t>
            </a:r>
            <a:r>
              <a:rPr lang="en-US" smtClean="0">
                <a:solidFill>
                  <a:schemeClr val="accent1"/>
                </a:solidFill>
              </a:rPr>
              <a:t>.</a:t>
            </a:r>
          </a:p>
          <a:p>
            <a:pPr lvl="1" eaLnBrk="1" hangingPunct="1"/>
            <a:r>
              <a:rPr lang="en-US" smtClean="0">
                <a:solidFill>
                  <a:srgbClr val="7E31AB"/>
                </a:solidFill>
              </a:rPr>
              <a:t>Hablamos español en la discoteca.</a:t>
            </a:r>
            <a:endParaRPr lang="en-US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Usually after the prepositions “en” and “de” with seasons or names of languages.</a:t>
            </a:r>
          </a:p>
          <a:p>
            <a:pPr lvl="1" eaLnBrk="1" hangingPunct="1"/>
            <a:r>
              <a:rPr lang="en-US" smtClean="0">
                <a:solidFill>
                  <a:srgbClr val="7E31AB"/>
                </a:solidFill>
              </a:rPr>
              <a:t>Prefiero hablar en español.</a:t>
            </a:r>
            <a:endParaRPr lang="en-US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Before a number after the name of royalty or of a pope.</a:t>
            </a:r>
          </a:p>
          <a:p>
            <a:pPr lvl="1" eaLnBrk="1" hangingPunct="1"/>
            <a:r>
              <a:rPr lang="en-US" smtClean="0">
                <a:solidFill>
                  <a:srgbClr val="7E31AB"/>
                </a:solidFill>
              </a:rPr>
              <a:t>Carlos V (Carlos quinto) es mi rey favorito.</a:t>
            </a:r>
          </a:p>
          <a:p>
            <a:pPr lvl="1" eaLnBrk="1" hangingPunct="1"/>
            <a:r>
              <a:rPr lang="en-US" smtClean="0">
                <a:solidFill>
                  <a:srgbClr val="7E31AB"/>
                </a:solidFill>
              </a:rPr>
              <a:t>Juan Pablo II (segundo) nunca ha visitado mi pueblo.</a:t>
            </a:r>
            <a:endParaRPr lang="en-US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E31AB"/>
                </a:solidFill>
              </a:rPr>
              <a:t>When used in apposition (a noun or noun phrase placed with another </a:t>
            </a:r>
            <a:r>
              <a:rPr lang="en-US" dirty="0" smtClean="0">
                <a:solidFill>
                  <a:srgbClr val="7E31AB"/>
                </a:solidFill>
              </a:rPr>
              <a:t>and </a:t>
            </a:r>
            <a:r>
              <a:rPr lang="en-US" dirty="0" smtClean="0">
                <a:solidFill>
                  <a:srgbClr val="7E31AB"/>
                </a:solidFill>
              </a:rPr>
              <a:t>used as an explanatory </a:t>
            </a:r>
            <a:r>
              <a:rPr lang="en-US" dirty="0" smtClean="0">
                <a:solidFill>
                  <a:srgbClr val="7E31AB"/>
                </a:solidFill>
              </a:rPr>
              <a:t>equivalent</a:t>
            </a:r>
            <a:r>
              <a:rPr lang="en-US" dirty="0" smtClean="0">
                <a:solidFill>
                  <a:srgbClr val="7E31AB"/>
                </a:solidFill>
              </a:rPr>
              <a:t>).</a:t>
            </a:r>
          </a:p>
          <a:p>
            <a:pPr lvl="1" eaLnBrk="1" hangingPunct="1"/>
            <a:r>
              <a:rPr lang="en-US" dirty="0" smtClean="0">
                <a:solidFill>
                  <a:schemeClr val="accent1"/>
                </a:solidFill>
              </a:rPr>
              <a:t>La Habana, capital de Cuba, </a:t>
            </a:r>
            <a:r>
              <a:rPr lang="en-US" dirty="0" err="1" smtClean="0">
                <a:solidFill>
                  <a:schemeClr val="accent1"/>
                </a:solidFill>
              </a:rPr>
              <a:t>es</a:t>
            </a:r>
            <a:r>
              <a:rPr lang="en-US" dirty="0" smtClean="0">
                <a:solidFill>
                  <a:schemeClr val="accent1"/>
                </a:solidFill>
              </a:rPr>
              <a:t> mi </a:t>
            </a:r>
            <a:r>
              <a:rPr lang="en-US" dirty="0" err="1" smtClean="0">
                <a:solidFill>
                  <a:schemeClr val="accent1"/>
                </a:solidFill>
              </a:rPr>
              <a:t>cuidad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favorita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en-US" dirty="0" smtClean="0">
              <a:solidFill>
                <a:srgbClr val="7E31A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Uses of the Indefinite Article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Textile" charset="0"/>
              </a:rPr>
              <a:t>Before a number to indicate an approximate amount (</a:t>
            </a:r>
            <a:r>
              <a:rPr lang="en-US" dirty="0" err="1" smtClean="0">
                <a:solidFill>
                  <a:schemeClr val="accent1"/>
                </a:solidFill>
                <a:latin typeface="Textile" charset="0"/>
              </a:rPr>
              <a:t>unos</a:t>
            </a:r>
            <a:r>
              <a:rPr lang="en-US" dirty="0" smtClean="0">
                <a:solidFill>
                  <a:schemeClr val="accent1"/>
                </a:solidFill>
                <a:latin typeface="Textile" charset="0"/>
              </a:rPr>
              <a:t>, </a:t>
            </a:r>
            <a:r>
              <a:rPr lang="en-US" dirty="0" err="1" smtClean="0">
                <a:solidFill>
                  <a:schemeClr val="accent1"/>
                </a:solidFill>
                <a:latin typeface="Textile" charset="0"/>
              </a:rPr>
              <a:t>unas</a:t>
            </a:r>
            <a:r>
              <a:rPr lang="en-US" dirty="0" smtClean="0">
                <a:solidFill>
                  <a:schemeClr val="accent1"/>
                </a:solidFill>
                <a:latin typeface="Textile" charset="0"/>
              </a:rPr>
              <a:t>).</a:t>
            </a:r>
          </a:p>
          <a:p>
            <a:pPr eaLnBrk="1" hangingPunct="1"/>
            <a:endParaRPr lang="en-US" dirty="0" smtClean="0">
              <a:solidFill>
                <a:schemeClr val="accent1"/>
              </a:solidFill>
              <a:latin typeface="Textile" charset="0"/>
            </a:endParaRPr>
          </a:p>
          <a:p>
            <a:pPr lvl="1" eaLnBrk="1" hangingPunct="1"/>
            <a:r>
              <a:rPr lang="en-US" dirty="0" err="1" smtClean="0">
                <a:solidFill>
                  <a:srgbClr val="7E31AB"/>
                </a:solidFill>
                <a:latin typeface="Textile" charset="0"/>
              </a:rPr>
              <a:t>Unos</a:t>
            </a:r>
            <a:r>
              <a:rPr lang="en-US" dirty="0" smtClean="0">
                <a:solidFill>
                  <a:srgbClr val="7E31AB"/>
                </a:solidFill>
                <a:latin typeface="Textile" charset="0"/>
              </a:rPr>
              <a:t> </a:t>
            </a:r>
            <a:r>
              <a:rPr lang="en-US" dirty="0" err="1" smtClean="0">
                <a:solidFill>
                  <a:srgbClr val="7E31AB"/>
                </a:solidFill>
                <a:latin typeface="Textile" charset="0"/>
              </a:rPr>
              <a:t>novecientos</a:t>
            </a:r>
            <a:r>
              <a:rPr lang="en-US" dirty="0" smtClean="0">
                <a:solidFill>
                  <a:srgbClr val="7E31AB"/>
                </a:solidFill>
                <a:latin typeface="Textile" charset="0"/>
              </a:rPr>
              <a:t> </a:t>
            </a:r>
            <a:r>
              <a:rPr lang="en-US" dirty="0" err="1" smtClean="0">
                <a:solidFill>
                  <a:srgbClr val="7E31AB"/>
                </a:solidFill>
                <a:latin typeface="Textile" charset="0"/>
              </a:rPr>
              <a:t>estudiantes</a:t>
            </a:r>
            <a:r>
              <a:rPr lang="en-US" dirty="0" smtClean="0">
                <a:solidFill>
                  <a:srgbClr val="7E31AB"/>
                </a:solidFill>
                <a:latin typeface="Textile" charset="0"/>
              </a:rPr>
              <a:t> van a Cooper.</a:t>
            </a:r>
            <a:endParaRPr lang="en-US" dirty="0" smtClean="0">
              <a:solidFill>
                <a:schemeClr val="accent1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p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ay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ay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utoUpdateAnimBg="0"/>
      <p:bldP spid="15053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22860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6A32BC"/>
              </a:solidFill>
              <a:latin typeface="Textile" charset="0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143000"/>
            <a:ext cx="7772400" cy="495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May be omitted before plural nouns when they are not the subject of a sentence.</a:t>
            </a:r>
          </a:p>
          <a:p>
            <a:pPr eaLnBrk="1" hangingPunct="1"/>
            <a:endParaRPr lang="en-US" smtClean="0">
              <a:solidFill>
                <a:schemeClr val="accent1"/>
              </a:solidFill>
              <a:latin typeface="Textile" charset="0"/>
            </a:endParaRPr>
          </a:p>
          <a:p>
            <a:pPr lvl="1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Necesito composiciones para leer este fin de semana.</a:t>
            </a:r>
          </a:p>
          <a:p>
            <a:pPr lvl="1" eaLnBrk="1" hangingPunct="1">
              <a:buFontTx/>
              <a:buNone/>
            </a:pPr>
            <a:endParaRPr lang="en-US" smtClean="0">
              <a:solidFill>
                <a:schemeClr val="accent1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173163" y="0"/>
            <a:ext cx="7772400" cy="457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838200"/>
            <a:ext cx="77724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When the idea of some needs to be emphasized, </a:t>
            </a:r>
            <a:r>
              <a:rPr lang="en-US" smtClean="0">
                <a:latin typeface="Textile" charset="0"/>
              </a:rPr>
              <a:t>algunos</a:t>
            </a:r>
            <a:r>
              <a:rPr lang="en-US" smtClean="0">
                <a:solidFill>
                  <a:schemeClr val="accent1"/>
                </a:solidFill>
                <a:latin typeface="Textile" charset="0"/>
              </a:rPr>
              <a:t> o </a:t>
            </a:r>
            <a:r>
              <a:rPr lang="en-US" smtClean="0">
                <a:latin typeface="Textile" charset="0"/>
              </a:rPr>
              <a:t>algunas</a:t>
            </a:r>
            <a:r>
              <a:rPr lang="en-US" smtClean="0">
                <a:solidFill>
                  <a:schemeClr val="accent1"/>
                </a:solidFill>
                <a:latin typeface="Textile" charset="0"/>
              </a:rPr>
              <a:t> is used.</a:t>
            </a:r>
          </a:p>
          <a:p>
            <a:pPr eaLnBrk="1" hangingPunct="1"/>
            <a:endParaRPr lang="en-US" smtClean="0">
              <a:solidFill>
                <a:schemeClr val="accent1"/>
              </a:solidFill>
              <a:latin typeface="Textile" charset="0"/>
            </a:endParaRPr>
          </a:p>
          <a:p>
            <a:pPr lvl="1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Necesito algunas composiciones para leer este fin de semana (no todas).</a:t>
            </a:r>
            <a:endParaRPr lang="en-US" smtClean="0">
              <a:solidFill>
                <a:schemeClr val="accent1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Omission of the Indefinite Article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After ser and hacerse when followed by a noun to indicate nationality, profession, religion, or political affiliation.</a:t>
            </a:r>
          </a:p>
          <a:p>
            <a:pPr eaLnBrk="1" hangingPunct="1"/>
            <a:endParaRPr lang="en-US" smtClean="0">
              <a:solidFill>
                <a:schemeClr val="accent1"/>
              </a:solidFill>
              <a:latin typeface="Textile" charset="0"/>
            </a:endParaRPr>
          </a:p>
          <a:p>
            <a:pPr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Mi madre era profesora.</a:t>
            </a:r>
          </a:p>
          <a:p>
            <a:pPr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Fidel Castro es comunista.</a:t>
            </a:r>
            <a:endParaRPr lang="en-US" smtClean="0">
              <a:solidFill>
                <a:schemeClr val="accent1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881472" presetClass="entr" presetSubtype="518657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tapl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881472" presetClass="entr" presetSubtype="518657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tapl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881472" presetClass="entr" presetSubtype="518657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tapl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76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914400"/>
            <a:ext cx="7772400" cy="5181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But, use the indefinite article when the noun is modified by an adjective or a descriptive phrase.</a:t>
            </a:r>
          </a:p>
          <a:p>
            <a:pPr eaLnBrk="1" hangingPunct="1"/>
            <a:endParaRPr lang="en-US" smtClean="0">
              <a:solidFill>
                <a:schemeClr val="accent1"/>
              </a:solidFill>
              <a:latin typeface="Textile" charset="0"/>
            </a:endParaRPr>
          </a:p>
          <a:p>
            <a:pPr lvl="1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Mi mamá era una profesora de historia en San José.</a:t>
            </a:r>
            <a:endParaRPr lang="en-US" smtClean="0">
              <a:solidFill>
                <a:schemeClr val="accent1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 Roll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 Roll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Ejemplos: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Textile" charset="0"/>
              </a:rPr>
              <a:t>La ciudad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  <a:latin typeface="Textile" charset="0"/>
              </a:rPr>
              <a:t>La actitud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  <a:latin typeface="Textile" charset="0"/>
              </a:rPr>
              <a:t>La nación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  <a:latin typeface="Textile" charset="0"/>
              </a:rPr>
              <a:t>La muchedumbre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  <a:latin typeface="Textile" charset="0"/>
              </a:rPr>
              <a:t>La tesis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282304" presetClass="entr" presetSubtype="512963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ng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500"/>
                            </p:stCondLst>
                            <p:childTnLst>
                              <p:par>
                                <p:cTn id="23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500"/>
                            </p:stCondLst>
                            <p:childTnLst>
                              <p:par>
                                <p:cTn id="28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autoUpdateAnimBg="0"/>
      <p:bldP spid="129027" grpId="0" build="p" autoUpdateAnimBg="0" advAuto="100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76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With </a:t>
            </a:r>
            <a:r>
              <a:rPr lang="en-US" smtClean="0">
                <a:latin typeface="Textile" charset="0"/>
              </a:rPr>
              <a:t>cien</a:t>
            </a:r>
            <a:r>
              <a:rPr lang="en-US" smtClean="0">
                <a:solidFill>
                  <a:schemeClr val="accent1"/>
                </a:solidFill>
                <a:latin typeface="Textile" charset="0"/>
              </a:rPr>
              <a:t>, </a:t>
            </a:r>
            <a:r>
              <a:rPr lang="en-US" smtClean="0">
                <a:latin typeface="Textile" charset="0"/>
              </a:rPr>
              <a:t>cierto</a:t>
            </a:r>
            <a:r>
              <a:rPr lang="en-US" smtClean="0">
                <a:solidFill>
                  <a:schemeClr val="accent1"/>
                </a:solidFill>
                <a:latin typeface="Textile" charset="0"/>
              </a:rPr>
              <a:t>, </a:t>
            </a:r>
            <a:r>
              <a:rPr lang="en-US" smtClean="0">
                <a:latin typeface="Textile" charset="0"/>
              </a:rPr>
              <a:t>medio</a:t>
            </a:r>
            <a:r>
              <a:rPr lang="en-US" smtClean="0">
                <a:solidFill>
                  <a:schemeClr val="accent1"/>
                </a:solidFill>
                <a:latin typeface="Textile" charset="0"/>
              </a:rPr>
              <a:t>, </a:t>
            </a:r>
            <a:r>
              <a:rPr lang="en-US" smtClean="0">
                <a:latin typeface="Textile" charset="0"/>
              </a:rPr>
              <a:t>mil</a:t>
            </a:r>
            <a:r>
              <a:rPr lang="en-US" smtClean="0">
                <a:solidFill>
                  <a:schemeClr val="accent1"/>
                </a:solidFill>
                <a:latin typeface="Textile" charset="0"/>
              </a:rPr>
              <a:t>, </a:t>
            </a:r>
            <a:r>
              <a:rPr lang="en-US" smtClean="0">
                <a:latin typeface="Textile" charset="0"/>
              </a:rPr>
              <a:t>otro</a:t>
            </a:r>
            <a:r>
              <a:rPr lang="en-US" smtClean="0">
                <a:solidFill>
                  <a:schemeClr val="accent1"/>
                </a:solidFill>
                <a:latin typeface="Textile" charset="0"/>
              </a:rPr>
              <a:t>, and </a:t>
            </a:r>
            <a:r>
              <a:rPr lang="en-US" smtClean="0">
                <a:latin typeface="Textile" charset="0"/>
              </a:rPr>
              <a:t>tal</a:t>
            </a:r>
            <a:r>
              <a:rPr lang="en-US" smtClean="0">
                <a:solidFill>
                  <a:schemeClr val="accent1"/>
                </a:solidFill>
                <a:latin typeface="Textile" charset="0"/>
              </a:rPr>
              <a:t>.</a:t>
            </a:r>
          </a:p>
          <a:p>
            <a:pPr eaLnBrk="1" hangingPunct="1"/>
            <a:endParaRPr lang="en-US" smtClean="0">
              <a:solidFill>
                <a:schemeClr val="accent1"/>
              </a:solidFill>
              <a:latin typeface="Textile" charset="0"/>
            </a:endParaRPr>
          </a:p>
          <a:p>
            <a:pPr lvl="1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Tengo otro libro aquí.</a:t>
            </a:r>
          </a:p>
          <a:p>
            <a:pPr lvl="1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Compro medio kilo de arroz.</a:t>
            </a:r>
          </a:p>
          <a:p>
            <a:pPr lvl="1" eaLnBrk="1" hangingPunct="1">
              <a:buFontTx/>
              <a:buNone/>
            </a:pPr>
            <a:endParaRPr lang="en-US" smtClean="0">
              <a:solidFill>
                <a:schemeClr val="accent1"/>
              </a:solidFill>
              <a:latin typeface="Textile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7E31AB"/>
                </a:solidFill>
                <a:latin typeface="Textile" charset="0"/>
              </a:rPr>
              <a:t>BUT:  </a:t>
            </a:r>
            <a:r>
              <a:rPr lang="en-US" sz="4000" smtClean="0">
                <a:solidFill>
                  <a:srgbClr val="7E31AB"/>
                </a:solidFill>
                <a:latin typeface="Textile" charset="0"/>
                <a:sym typeface="Symbol" charset="2"/>
              </a:rPr>
              <a:t> </a:t>
            </a:r>
            <a:r>
              <a:rPr lang="en-US" smtClean="0">
                <a:solidFill>
                  <a:srgbClr val="7E31AB"/>
                </a:solidFill>
                <a:latin typeface="Textile" charset="0"/>
                <a:sym typeface="Symbol" charset="2"/>
              </a:rPr>
              <a:t>Tengo un otro libro= 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7E31AB"/>
                </a:solidFill>
                <a:latin typeface="Textile" charset="0"/>
                <a:sym typeface="Symbol" charset="2"/>
              </a:rPr>
              <a:t>				¡MAL ESCRITO!</a:t>
            </a:r>
            <a:endParaRPr lang="en-US" smtClean="0">
              <a:solidFill>
                <a:schemeClr val="accent1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1524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  <a:latin typeface="Textile" charset="0"/>
              </a:rPr>
              <a:t>After the prepositions </a:t>
            </a:r>
            <a:r>
              <a:rPr lang="en-US" smtClean="0">
                <a:latin typeface="Textile" charset="0"/>
              </a:rPr>
              <a:t>sin</a:t>
            </a:r>
            <a:r>
              <a:rPr lang="en-US" smtClean="0">
                <a:solidFill>
                  <a:schemeClr val="accent1"/>
                </a:solidFill>
                <a:latin typeface="Textile" charset="0"/>
              </a:rPr>
              <a:t> and </a:t>
            </a:r>
            <a:r>
              <a:rPr lang="en-US" smtClean="0">
                <a:latin typeface="Textile" charset="0"/>
              </a:rPr>
              <a:t>con</a:t>
            </a:r>
            <a:r>
              <a:rPr lang="en-US" smtClean="0">
                <a:solidFill>
                  <a:schemeClr val="accent1"/>
                </a:solidFill>
                <a:latin typeface="Textile" charset="0"/>
              </a:rPr>
              <a:t>.</a:t>
            </a:r>
          </a:p>
          <a:p>
            <a:pPr eaLnBrk="1" hangingPunct="1"/>
            <a:endParaRPr lang="en-US" smtClean="0">
              <a:solidFill>
                <a:schemeClr val="accent1"/>
              </a:solidFill>
              <a:latin typeface="Textile" charset="0"/>
            </a:endParaRPr>
          </a:p>
          <a:p>
            <a:pPr lvl="1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En invierno, nunca salgo sin abrigo.</a:t>
            </a:r>
          </a:p>
          <a:p>
            <a:pPr lvl="1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Ellas vienen a clase con lápices.</a:t>
            </a:r>
            <a:endParaRPr lang="en-US" smtClean="0">
              <a:solidFill>
                <a:schemeClr val="accent1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chemeClr val="hlink"/>
                </a:solidFill>
                <a:latin typeface="Textile" charset="0"/>
              </a:rPr>
              <a:t>¡FELICITACIONES!</a:t>
            </a:r>
            <a:endParaRPr lang="en-US" smtClean="0">
              <a:solidFill>
                <a:schemeClr val="hlink"/>
              </a:solidFill>
              <a:latin typeface="Textile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229600" cy="644525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smtClean="0">
                <a:solidFill>
                  <a:schemeClr val="hlink"/>
                </a:solidFill>
                <a:latin typeface="Textile" charset="0"/>
              </a:rPr>
              <a:t>ERES EXPERTO </a:t>
            </a:r>
            <a:r>
              <a:rPr lang="en-US" dirty="0" smtClean="0">
                <a:solidFill>
                  <a:schemeClr val="hlink"/>
                </a:solidFill>
                <a:latin typeface="Textile" charset="0"/>
              </a:rPr>
              <a:t>EN LOS ARTÍCULOS :)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p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Nouns ending in: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  <a:latin typeface="Textile" charset="0"/>
              </a:rPr>
              <a:t>					-ista</a:t>
            </a:r>
          </a:p>
          <a:p>
            <a:pPr lvl="1" eaLnBrk="1" hangingPunct="1">
              <a:buFontTx/>
              <a:buNone/>
            </a:pPr>
            <a:endParaRPr lang="en-US" smtClean="0">
              <a:solidFill>
                <a:schemeClr val="accent2"/>
              </a:solidFill>
              <a:latin typeface="Textile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  <a:latin typeface="Textile" charset="0"/>
                <a:sym typeface="Symbol" charset="2"/>
              </a:rPr>
              <a:t>					</a:t>
            </a:r>
          </a:p>
          <a:p>
            <a:pPr lvl="1" eaLnBrk="1" hangingPunct="1">
              <a:buFontTx/>
              <a:buNone/>
            </a:pPr>
            <a:endParaRPr lang="en-US" smtClean="0">
              <a:solidFill>
                <a:schemeClr val="accent2"/>
              </a:solidFill>
              <a:latin typeface="Textile" charset="0"/>
              <a:sym typeface="Symbol" charset="2"/>
            </a:endParaRPr>
          </a:p>
          <a:p>
            <a:pPr lvl="1" eaLnBrk="1" hangingPunct="1">
              <a:buFontTx/>
              <a:buNone/>
            </a:pPr>
            <a:r>
              <a:rPr lang="en-US" sz="3600" smtClean="0">
                <a:solidFill>
                  <a:schemeClr val="accent2"/>
                </a:solidFill>
                <a:latin typeface="Textile" charset="0"/>
                <a:sym typeface="Symbol" charset="2"/>
              </a:rPr>
              <a:t>*Can be masculine or feminine!!!!</a:t>
            </a:r>
            <a:endParaRPr lang="en-US" smtClean="0">
              <a:solidFill>
                <a:schemeClr val="accent2"/>
              </a:solidFill>
              <a:latin typeface="Texti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ng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  <p:bldP spid="1300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Ejemplos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Textile" charset="0"/>
              </a:rPr>
              <a:t>El/la dentista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  <a:latin typeface="Textile" charset="0"/>
              </a:rPr>
              <a:t>El/la periodista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  <a:latin typeface="Textile" charset="0"/>
              </a:rPr>
              <a:t>El/la socialista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  <a:latin typeface="Textile" charset="0"/>
              </a:rPr>
              <a:t>El/la marxista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ng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099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Nouns ending in -e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Nouns that end in “-e” tend to be masculine…below are some examples:</a:t>
            </a:r>
          </a:p>
          <a:p>
            <a:pPr eaLnBrk="1" hangingPunct="1">
              <a:buFont typeface="Wingdings" charset="2"/>
              <a:buNone/>
            </a:pPr>
            <a:r>
              <a:rPr lang="en-US" sz="2000" smtClean="0"/>
              <a:t>El parque		el baile			el aceite</a:t>
            </a:r>
          </a:p>
          <a:p>
            <a:pPr eaLnBrk="1" hangingPunct="1">
              <a:buFont typeface="Wingdings" charset="2"/>
              <a:buNone/>
            </a:pPr>
            <a:r>
              <a:rPr lang="en-US" sz="2000" smtClean="0"/>
              <a:t>El coche		el bosque		el café</a:t>
            </a:r>
          </a:p>
          <a:p>
            <a:pPr eaLnBrk="1" hangingPunct="1">
              <a:buFont typeface="Wingdings" charset="2"/>
              <a:buNone/>
            </a:pPr>
            <a:r>
              <a:rPr lang="en-US" sz="2000" smtClean="0"/>
              <a:t>El viaje			el cacahuete		el pie</a:t>
            </a:r>
          </a:p>
          <a:p>
            <a:pPr eaLnBrk="1" hangingPunct="1">
              <a:buFont typeface="Wingdings" charset="2"/>
              <a:buNone/>
            </a:pPr>
            <a:r>
              <a:rPr lang="en-US" sz="2000" smtClean="0"/>
              <a:t>El postre		el nombre		el deporte</a:t>
            </a:r>
          </a:p>
          <a:p>
            <a:pPr eaLnBrk="1" hangingPunct="1">
              <a:buFont typeface="Wingdings" charset="2"/>
              <a:buNone/>
            </a:pPr>
            <a:r>
              <a:rPr lang="en-US" sz="2000" smtClean="0"/>
              <a:t>El aire			el cine			el puente</a:t>
            </a:r>
          </a:p>
          <a:p>
            <a:pPr eaLnBrk="1" hangingPunct="1">
              <a:buFont typeface="Wingdings" charset="2"/>
              <a:buNone/>
            </a:pPr>
            <a:r>
              <a:rPr lang="en-US" sz="2000" smtClean="0"/>
              <a:t>El arte			el accidente		el guisante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Feminine nouns ending in “-e”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following nouns are exceptions:</a:t>
            </a:r>
          </a:p>
          <a:p>
            <a:pPr eaLnBrk="1" hangingPunct="1">
              <a:buFont typeface="Wingdings" charset="2"/>
              <a:buNone/>
            </a:pPr>
            <a:r>
              <a:rPr lang="en-US" sz="2000" smtClean="0"/>
              <a:t>La calle			la llave			la fuente</a:t>
            </a:r>
          </a:p>
          <a:p>
            <a:pPr eaLnBrk="1" hangingPunct="1">
              <a:buFont typeface="Wingdings" charset="2"/>
              <a:buNone/>
            </a:pPr>
            <a:r>
              <a:rPr lang="en-US" sz="2000" smtClean="0"/>
              <a:t>La clase		la noche		la gente</a:t>
            </a:r>
          </a:p>
          <a:p>
            <a:pPr eaLnBrk="1" hangingPunct="1">
              <a:buFont typeface="Wingdings" charset="2"/>
              <a:buNone/>
            </a:pPr>
            <a:r>
              <a:rPr lang="en-US" sz="2000" smtClean="0"/>
              <a:t>La fe			la nube			la parte</a:t>
            </a:r>
          </a:p>
          <a:p>
            <a:pPr eaLnBrk="1" hangingPunct="1">
              <a:buFont typeface="Wingdings" charset="2"/>
              <a:buNone/>
            </a:pPr>
            <a:r>
              <a:rPr lang="en-US" sz="2000" smtClean="0"/>
              <a:t>La leche		la suerte		la tarde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6A32BC"/>
                </a:solidFill>
                <a:latin typeface="Textile" charset="0"/>
              </a:rPr>
              <a:t>Feminine nouns beginning with “</a:t>
            </a:r>
            <a:r>
              <a:rPr lang="en-US" smtClean="0">
                <a:solidFill>
                  <a:schemeClr val="tx1"/>
                </a:solidFill>
                <a:latin typeface="Textile" charset="0"/>
              </a:rPr>
              <a:t>a-</a:t>
            </a:r>
            <a:r>
              <a:rPr lang="en-US" smtClean="0">
                <a:solidFill>
                  <a:srgbClr val="6A32BC"/>
                </a:solidFill>
                <a:latin typeface="Textile" charset="0"/>
              </a:rPr>
              <a:t>”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  <a:latin typeface="Textile" charset="0"/>
              </a:rPr>
              <a:t>If the first syllable is stressed, then the noun takes the masculine definite article in the singular and the feminine article in the plural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  <a:latin typeface="Textile" charset="0"/>
              </a:rPr>
              <a:t>***adjectives are </a:t>
            </a:r>
            <a:r>
              <a:rPr lang="en-US" smtClean="0">
                <a:latin typeface="Textile" charset="0"/>
              </a:rPr>
              <a:t>ALWAYS</a:t>
            </a:r>
            <a:r>
              <a:rPr lang="en-US" smtClean="0">
                <a:solidFill>
                  <a:schemeClr val="accent2"/>
                </a:solidFill>
                <a:latin typeface="Textile" charset="0"/>
              </a:rPr>
              <a:t> feminine (with masculine or feminine article)!!!!!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ng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autoUpdateAnimBg="0"/>
      <p:bldP spid="131075" grpId="0" build="p" autoUpdateAnimBg="0"/>
    </p:bldLst>
  </p:timing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rtain">
  <a:themeElements>
    <a:clrScheme name="Curtain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C02418"/>
      </a:accent1>
      <a:accent2>
        <a:srgbClr val="000000"/>
      </a:accent2>
      <a:accent3>
        <a:srgbClr val="C0AAAA"/>
      </a:accent3>
      <a:accent4>
        <a:srgbClr val="DADADA"/>
      </a:accent4>
      <a:accent5>
        <a:srgbClr val="DCACAB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rtain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C02418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DCACAB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2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3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4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2131CB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BADE2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ad's Tie 1">
    <a:dk1>
      <a:srgbClr val="5490A8"/>
    </a:dk1>
    <a:lt1>
      <a:srgbClr val="DDDDDD"/>
    </a:lt1>
    <a:dk2>
      <a:srgbClr val="00172E"/>
    </a:dk2>
    <a:lt2>
      <a:srgbClr val="CCECFF"/>
    </a:lt2>
    <a:accent1>
      <a:srgbClr val="0099CC"/>
    </a:accent1>
    <a:accent2>
      <a:srgbClr val="3366CC"/>
    </a:accent2>
    <a:accent3>
      <a:srgbClr val="AAABAD"/>
    </a:accent3>
    <a:accent4>
      <a:srgbClr val="BDBDBD"/>
    </a:accent4>
    <a:accent5>
      <a:srgbClr val="AACAE2"/>
    </a:accent5>
    <a:accent6>
      <a:srgbClr val="2D5CB9"/>
    </a:accent6>
    <a:hlink>
      <a:srgbClr val="99CCFF"/>
    </a:hlink>
    <a:folHlink>
      <a:srgbClr val="E1E1B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X:Templates:Presentations:Designs:Curtain</Template>
  <TotalTime>448</TotalTime>
  <Words>1078</Words>
  <Application>Microsoft Office PowerPoint</Application>
  <PresentationFormat>On-screen Show (4:3)</PresentationFormat>
  <Paragraphs>197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Dad's Tie</vt:lpstr>
      <vt:lpstr>Curtain</vt:lpstr>
      <vt:lpstr>Los artículos definidos e indefinidos</vt:lpstr>
      <vt:lpstr>El género de los sustantivos</vt:lpstr>
      <vt:lpstr>Nouns ending in:</vt:lpstr>
      <vt:lpstr>Ejemplos:</vt:lpstr>
      <vt:lpstr>Nouns ending in:</vt:lpstr>
      <vt:lpstr>Ejemplos</vt:lpstr>
      <vt:lpstr>Nouns ending in -e</vt:lpstr>
      <vt:lpstr>Feminine nouns ending in “-e”</vt:lpstr>
      <vt:lpstr>Feminine nouns beginning with “a-”</vt:lpstr>
      <vt:lpstr>Ejemplos</vt:lpstr>
      <vt:lpstr>Masculine nouns ending in -a</vt:lpstr>
      <vt:lpstr>Ejemplos</vt:lpstr>
      <vt:lpstr>Compound nouns</vt:lpstr>
      <vt:lpstr>Ejemplos:</vt:lpstr>
      <vt:lpstr>Nouns that change meaning/gender</vt:lpstr>
      <vt:lpstr>Feminine nouns ending in “-o”</vt:lpstr>
      <vt:lpstr>Uses of the definite article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Omission of the Definite Article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Uses of the Indefinite Article</vt:lpstr>
      <vt:lpstr>PowerPoint Presentation</vt:lpstr>
      <vt:lpstr>PowerPoint Presentation</vt:lpstr>
      <vt:lpstr>Omission of the Indefinite Article</vt:lpstr>
      <vt:lpstr>PowerPoint Presentation</vt:lpstr>
      <vt:lpstr>PowerPoint Presentation</vt:lpstr>
      <vt:lpstr>PowerPoint Presentation</vt:lpstr>
      <vt:lpstr>¡FELICITACIONES!</vt:lpstr>
    </vt:vector>
  </TitlesOfParts>
  <Company>Notre Dame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artículos definidos e indefinidos</dc:title>
  <dc:creator>NDA</dc:creator>
  <cp:lastModifiedBy>Dirksing, Kim</cp:lastModifiedBy>
  <cp:revision>27</cp:revision>
  <dcterms:created xsi:type="dcterms:W3CDTF">2004-08-23T23:32:29Z</dcterms:created>
  <dcterms:modified xsi:type="dcterms:W3CDTF">2014-02-24T14:23:43Z</dcterms:modified>
</cp:coreProperties>
</file>